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3" r:id="rId7"/>
    <p:sldId id="267" r:id="rId8"/>
    <p:sldId id="271" r:id="rId9"/>
    <p:sldId id="272" r:id="rId10"/>
    <p:sldId id="270" r:id="rId11"/>
    <p:sldId id="269" r:id="rId12"/>
    <p:sldId id="268" r:id="rId13"/>
    <p:sldId id="266" r:id="rId14"/>
    <p:sldId id="265" r:id="rId15"/>
    <p:sldId id="264" r:id="rId16"/>
    <p:sldId id="260" r:id="rId17"/>
    <p:sldId id="273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C1D823-7FE1-4070-0A60-5CAEF47192BD}" v="31" dt="2025-12-04T15:01:58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mons, Payton K" userId="S::pksimmons@columbiasc.net::99f40d11-b0b6-4886-b16f-34c63b903f52" providerId="AD" clId="Web-{B8C1D823-7FE1-4070-0A60-5CAEF47192BD}"/>
    <pc:docChg chg="modSld">
      <pc:chgData name="Simmons, Payton K" userId="S::pksimmons@columbiasc.net::99f40d11-b0b6-4886-b16f-34c63b903f52" providerId="AD" clId="Web-{B8C1D823-7FE1-4070-0A60-5CAEF47192BD}" dt="2025-12-04T15:01:58.059" v="29" actId="20577"/>
      <pc:docMkLst>
        <pc:docMk/>
      </pc:docMkLst>
      <pc:sldChg chg="modSp">
        <pc:chgData name="Simmons, Payton K" userId="S::pksimmons@columbiasc.net::99f40d11-b0b6-4886-b16f-34c63b903f52" providerId="AD" clId="Web-{B8C1D823-7FE1-4070-0A60-5CAEF47192BD}" dt="2025-12-04T14:57:48.930" v="25" actId="20577"/>
        <pc:sldMkLst>
          <pc:docMk/>
          <pc:sldMk cId="1995360496" sldId="260"/>
        </pc:sldMkLst>
        <pc:spChg chg="mod">
          <ac:chgData name="Simmons, Payton K" userId="S::pksimmons@columbiasc.net::99f40d11-b0b6-4886-b16f-34c63b903f52" providerId="AD" clId="Web-{B8C1D823-7FE1-4070-0A60-5CAEF47192BD}" dt="2025-12-04T14:57:48.930" v="25" actId="20577"/>
          <ac:spMkLst>
            <pc:docMk/>
            <pc:sldMk cId="1995360496" sldId="260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7:17.180" v="18" actId="1076"/>
        <pc:sldMkLst>
          <pc:docMk/>
          <pc:sldMk cId="684550233" sldId="263"/>
        </pc:sldMkLst>
        <pc:spChg chg="mod">
          <ac:chgData name="Simmons, Payton K" userId="S::pksimmons@columbiasc.net::99f40d11-b0b6-4886-b16f-34c63b903f52" providerId="AD" clId="Web-{B8C1D823-7FE1-4070-0A60-5CAEF47192BD}" dt="2025-12-04T14:57:17.180" v="18" actId="1076"/>
          <ac:spMkLst>
            <pc:docMk/>
            <pc:sldMk cId="684550233" sldId="263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7:40.477" v="23" actId="1076"/>
        <pc:sldMkLst>
          <pc:docMk/>
          <pc:sldMk cId="2604257727" sldId="264"/>
        </pc:sldMkLst>
        <pc:spChg chg="mod">
          <ac:chgData name="Simmons, Payton K" userId="S::pksimmons@columbiasc.net::99f40d11-b0b6-4886-b16f-34c63b903f52" providerId="AD" clId="Web-{B8C1D823-7FE1-4070-0A60-5CAEF47192BD}" dt="2025-12-04T14:57:35.696" v="22" actId="20577"/>
          <ac:spMkLst>
            <pc:docMk/>
            <pc:sldMk cId="2604257727" sldId="264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B8C1D823-7FE1-4070-0A60-5CAEF47192BD}" dt="2025-12-04T14:57:40.477" v="23" actId="1076"/>
          <ac:spMkLst>
            <pc:docMk/>
            <pc:sldMk cId="2604257727" sldId="264"/>
            <ac:spMk id="3" creationId="{00000000-0000-0000-0000-000000000000}"/>
          </ac:spMkLst>
        </pc:spChg>
        <pc:picChg chg="mod">
          <ac:chgData name="Simmons, Payton K" userId="S::pksimmons@columbiasc.net::99f40d11-b0b6-4886-b16f-34c63b903f52" providerId="AD" clId="Web-{B8C1D823-7FE1-4070-0A60-5CAEF47192BD}" dt="2025-12-04T14:57:32.852" v="21" actId="1076"/>
          <ac:picMkLst>
            <pc:docMk/>
            <pc:sldMk cId="2604257727" sldId="264"/>
            <ac:picMk id="4" creationId="{00000000-0000-0000-0000-000000000000}"/>
          </ac:picMkLst>
        </pc:picChg>
      </pc:sldChg>
      <pc:sldChg chg="modSp">
        <pc:chgData name="Simmons, Payton K" userId="S::pksimmons@columbiasc.net::99f40d11-b0b6-4886-b16f-34c63b903f52" providerId="AD" clId="Web-{B8C1D823-7FE1-4070-0A60-5CAEF47192BD}" dt="2025-12-04T14:57:04.680" v="17" actId="1076"/>
        <pc:sldMkLst>
          <pc:docMk/>
          <pc:sldMk cId="3382222526" sldId="265"/>
        </pc:sldMkLst>
        <pc:spChg chg="mod">
          <ac:chgData name="Simmons, Payton K" userId="S::pksimmons@columbiasc.net::99f40d11-b0b6-4886-b16f-34c63b903f52" providerId="AD" clId="Web-{B8C1D823-7FE1-4070-0A60-5CAEF47192BD}" dt="2025-12-04T14:57:01.930" v="16" actId="1076"/>
          <ac:spMkLst>
            <pc:docMk/>
            <pc:sldMk cId="3382222526" sldId="265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B8C1D823-7FE1-4070-0A60-5CAEF47192BD}" dt="2025-12-04T14:57:04.680" v="17" actId="1076"/>
          <ac:spMkLst>
            <pc:docMk/>
            <pc:sldMk cId="3382222526" sldId="265"/>
            <ac:spMk id="3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5:01:58.059" v="29" actId="20577"/>
        <pc:sldMkLst>
          <pc:docMk/>
          <pc:sldMk cId="325797260" sldId="266"/>
        </pc:sldMkLst>
        <pc:spChg chg="mod">
          <ac:chgData name="Simmons, Payton K" userId="S::pksimmons@columbiasc.net::99f40d11-b0b6-4886-b16f-34c63b903f52" providerId="AD" clId="Web-{B8C1D823-7FE1-4070-0A60-5CAEF47192BD}" dt="2025-12-04T15:01:58.059" v="29" actId="20577"/>
          <ac:spMkLst>
            <pc:docMk/>
            <pc:sldMk cId="325797260" sldId="266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5:14.742" v="5" actId="1076"/>
        <pc:sldMkLst>
          <pc:docMk/>
          <pc:sldMk cId="3025061103" sldId="267"/>
        </pc:sldMkLst>
        <pc:spChg chg="mod">
          <ac:chgData name="Simmons, Payton K" userId="S::pksimmons@columbiasc.net::99f40d11-b0b6-4886-b16f-34c63b903f52" providerId="AD" clId="Web-{B8C1D823-7FE1-4070-0A60-5CAEF47192BD}" dt="2025-12-04T14:55:12.523" v="4" actId="1076"/>
          <ac:spMkLst>
            <pc:docMk/>
            <pc:sldMk cId="3025061103" sldId="267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B8C1D823-7FE1-4070-0A60-5CAEF47192BD}" dt="2025-12-04T14:55:14.742" v="5" actId="1076"/>
          <ac:spMkLst>
            <pc:docMk/>
            <pc:sldMk cId="3025061103" sldId="267"/>
            <ac:spMk id="3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6:30.196" v="10" actId="1076"/>
        <pc:sldMkLst>
          <pc:docMk/>
          <pc:sldMk cId="3939186139" sldId="268"/>
        </pc:sldMkLst>
        <pc:spChg chg="mod">
          <ac:chgData name="Simmons, Payton K" userId="S::pksimmons@columbiasc.net::99f40d11-b0b6-4886-b16f-34c63b903f52" providerId="AD" clId="Web-{B8C1D823-7FE1-4070-0A60-5CAEF47192BD}" dt="2025-12-04T14:56:30.196" v="10" actId="1076"/>
          <ac:spMkLst>
            <pc:docMk/>
            <pc:sldMk cId="3939186139" sldId="268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7:57.571" v="26" actId="20577"/>
        <pc:sldMkLst>
          <pc:docMk/>
          <pc:sldMk cId="3487194371" sldId="269"/>
        </pc:sldMkLst>
        <pc:spChg chg="mod">
          <ac:chgData name="Simmons, Payton K" userId="S::pksimmons@columbiasc.net::99f40d11-b0b6-4886-b16f-34c63b903f52" providerId="AD" clId="Web-{B8C1D823-7FE1-4070-0A60-5CAEF47192BD}" dt="2025-12-04T14:57:57.571" v="26" actId="20577"/>
          <ac:spMkLst>
            <pc:docMk/>
            <pc:sldMk cId="3487194371" sldId="269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8:03.821" v="27" actId="20577"/>
        <pc:sldMkLst>
          <pc:docMk/>
          <pc:sldMk cId="2913023899" sldId="270"/>
        </pc:sldMkLst>
        <pc:spChg chg="mod">
          <ac:chgData name="Simmons, Payton K" userId="S::pksimmons@columbiasc.net::99f40d11-b0b6-4886-b16f-34c63b903f52" providerId="AD" clId="Web-{B8C1D823-7FE1-4070-0A60-5CAEF47192BD}" dt="2025-12-04T14:58:03.821" v="27" actId="20577"/>
          <ac:spMkLst>
            <pc:docMk/>
            <pc:sldMk cId="2913023899" sldId="270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B8C1D823-7FE1-4070-0A60-5CAEF47192BD}" dt="2025-12-04T14:56:19.133" v="8" actId="1076"/>
          <ac:spMkLst>
            <pc:docMk/>
            <pc:sldMk cId="2913023899" sldId="270"/>
            <ac:spMk id="3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6:01.086" v="7" actId="1076"/>
        <pc:sldMkLst>
          <pc:docMk/>
          <pc:sldMk cId="1444296285" sldId="272"/>
        </pc:sldMkLst>
        <pc:spChg chg="mod">
          <ac:chgData name="Simmons, Payton K" userId="S::pksimmons@columbiasc.net::99f40d11-b0b6-4886-b16f-34c63b903f52" providerId="AD" clId="Web-{B8C1D823-7FE1-4070-0A60-5CAEF47192BD}" dt="2025-12-04T14:56:01.086" v="7" actId="1076"/>
          <ac:spMkLst>
            <pc:docMk/>
            <pc:sldMk cId="1444296285" sldId="272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B8C1D823-7FE1-4070-0A60-5CAEF47192BD}" dt="2025-12-04T14:55:58.227" v="6" actId="1076"/>
          <ac:spMkLst>
            <pc:docMk/>
            <pc:sldMk cId="1444296285" sldId="272"/>
            <ac:spMk id="3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B8C1D823-7FE1-4070-0A60-5CAEF47192BD}" dt="2025-12-04T14:57:44.368" v="24" actId="20577"/>
        <pc:sldMkLst>
          <pc:docMk/>
          <pc:sldMk cId="3889289097" sldId="273"/>
        </pc:sldMkLst>
        <pc:spChg chg="mod">
          <ac:chgData name="Simmons, Payton K" userId="S::pksimmons@columbiasc.net::99f40d11-b0b6-4886-b16f-34c63b903f52" providerId="AD" clId="Web-{B8C1D823-7FE1-4070-0A60-5CAEF47192BD}" dt="2025-12-04T14:57:44.368" v="24" actId="20577"/>
          <ac:spMkLst>
            <pc:docMk/>
            <pc:sldMk cId="3889289097" sldId="273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1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2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8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29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6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6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9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2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7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88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8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fld id="{36928DD1-C5C6-43E1-B47B-F8D86CD9630C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fld id="{9B803143-31BA-4B2E-8892-67046973E0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06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 Pro" panose="020B0604030504040204" pitchFamily="34" charset="0"/>
          <a:ea typeface="+mj-ea"/>
          <a:cs typeface="Verdana Pro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000" y="1879600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02060"/>
                </a:solidFill>
              </a:rPr>
              <a:t>Housing Opportunities for Persons With AIDS (HOPWA)</a:t>
            </a:r>
            <a:br>
              <a:rPr lang="en-US" sz="48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Fiscal Year 2026 - 2027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7000" y="4355571"/>
            <a:ext cx="9144000" cy="1655762"/>
          </a:xfrm>
        </p:spPr>
        <p:txBody>
          <a:bodyPr>
            <a:normAutofit/>
          </a:bodyPr>
          <a:lstStyle/>
          <a:p>
            <a:pPr marL="63500"/>
            <a:r>
              <a:rPr lang="en-US" altLang="en-US" dirty="0">
                <a:solidFill>
                  <a:srgbClr val="000066"/>
                </a:solidFill>
              </a:rPr>
              <a:t>Request for Applications (RFA)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18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54034"/>
            <a:ext cx="9144000" cy="1883865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HOPWA Guidelines Manual Overview</a:t>
            </a:r>
          </a:p>
        </p:txBody>
      </p:sp>
      <p:pic>
        <p:nvPicPr>
          <p:cNvPr id="5" name="Content Placeholder 3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1" t="56930" b="1940"/>
          <a:stretch/>
        </p:blipFill>
        <p:spPr>
          <a:xfrm rot="10800000">
            <a:off x="1931126" y="3657599"/>
            <a:ext cx="4404360" cy="207699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858" y="3657599"/>
            <a:ext cx="3592284" cy="201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2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7354" y="1850424"/>
            <a:ext cx="9897291" cy="793932"/>
          </a:xfrm>
        </p:spPr>
        <p:txBody>
          <a:bodyPr>
            <a:noAutofit/>
          </a:bodyPr>
          <a:lstStyle/>
          <a:p>
            <a:r>
              <a:rPr lang="en-US" sz="4800" b="1" u="sng" dirty="0">
                <a:solidFill>
                  <a:srgbClr val="002060"/>
                </a:solidFill>
              </a:rPr>
              <a:t>HOPWA “Entitlement”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9757" y="2565400"/>
            <a:ext cx="10084888" cy="2869112"/>
          </a:xfrm>
        </p:spPr>
        <p:txBody>
          <a:bodyPr>
            <a:normAutofit fontScale="47500" lnSpcReduction="20000"/>
          </a:bodyPr>
          <a:lstStyle/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900" dirty="0">
                <a:solidFill>
                  <a:srgbClr val="002060"/>
                </a:solidFill>
              </a:rPr>
              <a:t>Authorized by the AIDS Housing Opportunity Act and amended Housing and Community Development Act of 1992.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900" dirty="0">
                <a:solidFill>
                  <a:srgbClr val="002060"/>
                </a:solidFill>
              </a:rPr>
              <a:t>HOPWA Regulations 24 CFR Part 50 and 574; 2 CFR Part 200, Uniform Administrative Requirements, Cost Principles, and Audit Requirements for Federal Awards, Final Guidance.  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900" dirty="0">
                <a:solidFill>
                  <a:srgbClr val="002060"/>
                </a:solidFill>
              </a:rPr>
              <a:t>Receives annual HOPWA allocation from Department of Housing and Urban Development (HUD)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550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10935"/>
            <a:ext cx="9144000" cy="1217659"/>
          </a:xfrm>
        </p:spPr>
        <p:txBody>
          <a:bodyPr>
            <a:noAutofit/>
          </a:bodyPr>
          <a:lstStyle/>
          <a:p>
            <a:r>
              <a:rPr lang="en-US" sz="4000" b="1" u="sng" dirty="0">
                <a:solidFill>
                  <a:srgbClr val="002060"/>
                </a:solidFill>
              </a:rPr>
              <a:t>City’s HOPWA Program Priorities</a:t>
            </a:r>
            <a:br>
              <a:rPr lang="en-US" sz="4000" b="1" u="sng" dirty="0">
                <a:solidFill>
                  <a:srgbClr val="002060"/>
                </a:solidFill>
              </a:rPr>
            </a:br>
            <a:r>
              <a:rPr lang="en-US" sz="4000" b="1" u="sng" dirty="0">
                <a:solidFill>
                  <a:srgbClr val="002060"/>
                </a:solidFill>
              </a:rPr>
              <a:t>2025-2029 Consolidated Plan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28025"/>
            <a:ext cx="9144000" cy="263434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Improving Affordable Housing Options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Expanding Economic Opportunities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Providing for Suitable Living Environments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Improving the Capacity of Area Housing &amp; Community Service Providers</a:t>
            </a:r>
          </a:p>
          <a:p>
            <a:endParaRPr lang="en-US" sz="1300" dirty="0"/>
          </a:p>
          <a:p>
            <a:endParaRPr lang="en-US" sz="1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6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600365"/>
            <a:ext cx="9144000" cy="1150409"/>
          </a:xfrm>
        </p:spPr>
        <p:txBody>
          <a:bodyPr/>
          <a:lstStyle/>
          <a:p>
            <a:r>
              <a:rPr lang="en-US" b="1" u="sng" dirty="0">
                <a:solidFill>
                  <a:srgbClr val="002060"/>
                </a:solidFill>
              </a:rPr>
              <a:t>Funding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570" y="2977606"/>
            <a:ext cx="10014857" cy="69426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The City estimates </a:t>
            </a:r>
          </a:p>
          <a:p>
            <a:r>
              <a:rPr lang="en-US" sz="3600" u="sng" dirty="0">
                <a:solidFill>
                  <a:srgbClr val="FF0000"/>
                </a:solidFill>
              </a:rPr>
              <a:t>$1,908,324 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</a:p>
          <a:p>
            <a:r>
              <a:rPr lang="en-US" sz="3600" dirty="0">
                <a:solidFill>
                  <a:srgbClr val="002060"/>
                </a:solidFill>
              </a:rPr>
              <a:t>for the FY2026-2027 allocation</a:t>
            </a:r>
          </a:p>
        </p:txBody>
      </p:sp>
    </p:spTree>
    <p:extLst>
      <p:ext uri="{BB962C8B-B14F-4D97-AF65-F5344CB8AC3E}">
        <p14:creationId xmlns:p14="http://schemas.microsoft.com/office/powerpoint/2010/main" val="370248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6378" y="1716397"/>
            <a:ext cx="9144000" cy="934810"/>
          </a:xfrm>
        </p:spPr>
        <p:txBody>
          <a:bodyPr>
            <a:normAutofit/>
          </a:bodyPr>
          <a:lstStyle/>
          <a:p>
            <a:r>
              <a:rPr lang="en-US" sz="4400" b="1" u="sng" dirty="0">
                <a:solidFill>
                  <a:srgbClr val="002060"/>
                </a:solidFill>
              </a:rPr>
              <a:t>2026 - 2027 Funding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48700"/>
            <a:ext cx="9144000" cy="327490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2060"/>
                </a:solidFill>
              </a:rPr>
              <a:t>Request for Applications (RFA) published December 10, 2025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2060"/>
                </a:solidFill>
                <a:latin typeface="Verdana Pro Cond"/>
              </a:rPr>
              <a:t>Electronic Applications due </a:t>
            </a:r>
            <a:r>
              <a:rPr lang="en-US" dirty="0">
                <a:solidFill>
                  <a:srgbClr val="FF0000"/>
                </a:solidFill>
                <a:latin typeface="Verdana Pro Cond"/>
              </a:rPr>
              <a:t>JANUARY 21, 2026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2060"/>
                </a:solidFill>
              </a:rPr>
              <a:t>CD Staff and CAC review process begins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2060"/>
                </a:solidFill>
                <a:latin typeface="Verdana Pro Cond"/>
              </a:rPr>
              <a:t>January 22, 2026.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296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09451"/>
            <a:ext cx="9144000" cy="909639"/>
          </a:xfrm>
        </p:spPr>
        <p:txBody>
          <a:bodyPr>
            <a:noAutofit/>
          </a:bodyPr>
          <a:lstStyle/>
          <a:p>
            <a:r>
              <a:rPr lang="en-US" sz="4400" b="1" u="sng" dirty="0">
                <a:solidFill>
                  <a:srgbClr val="002060"/>
                </a:solidFill>
                <a:latin typeface="Verdana Pro"/>
              </a:rPr>
              <a:t>Funding Process continued…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806358"/>
            <a:ext cx="10210800" cy="3040742"/>
          </a:xfrm>
        </p:spPr>
        <p:txBody>
          <a:bodyPr>
            <a:normAutofit fontScale="77500" lnSpcReduction="20000"/>
          </a:bodyPr>
          <a:lstStyle/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Citizens Advisory committee to interview applicants and discuss funding recommendations  (If necessary)</a:t>
            </a: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Committee funding recommendations included in Draft Action Plan for public review</a:t>
            </a: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Public meeting to solicit comments and feedback on the Draft Action Plan</a:t>
            </a: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Draft Action Plan presented to City Council</a:t>
            </a: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</a:endParaRPr>
          </a:p>
          <a:p>
            <a:pPr marL="3429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Action Plan finalized for submission to HUD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3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6"/>
            <a:ext cx="9144000" cy="1065438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rgbClr val="002060"/>
                </a:solidFill>
                <a:latin typeface="Verdana Pro"/>
              </a:rPr>
              <a:t>Selection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6603" y="2717074"/>
            <a:ext cx="8858794" cy="262563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Evaluation Panel Review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(CD Staff and Citizens Advisory Committee)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Oral Interviews with Citizens Advisory Committee (If necessary)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Preliminary Recommendations/Appeals/Public Comments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Funding Recommendation to City Council</a:t>
            </a:r>
          </a:p>
        </p:txBody>
      </p:sp>
    </p:spTree>
    <p:extLst>
      <p:ext uri="{BB962C8B-B14F-4D97-AF65-F5344CB8AC3E}">
        <p14:creationId xmlns:p14="http://schemas.microsoft.com/office/powerpoint/2010/main" val="348719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81524"/>
            <a:ext cx="9144000" cy="843371"/>
          </a:xfrm>
        </p:spPr>
        <p:txBody>
          <a:bodyPr>
            <a:noAutofit/>
          </a:bodyPr>
          <a:lstStyle/>
          <a:p>
            <a:r>
              <a:rPr lang="en-US" sz="3600" b="1" u="sng" dirty="0">
                <a:solidFill>
                  <a:srgbClr val="002060"/>
                </a:solidFill>
              </a:rPr>
              <a:t>Financial Management and Reporting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4920" y="2438400"/>
            <a:ext cx="9662160" cy="3340100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2 CFR Part 200 Uniform Administrative Requirements, Cost Principles, and Audit Requirements for Federal Awards, Final Guidance. (Super Circular)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Internal control procedures required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Financial records must be maintained 4 years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Client data must demonstrate eligibility for services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Time Activity cards or payroll logs must be included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Monthly Reimbursement Requests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Monthly, Quarterly and Annual progress reporting/Beneficiary reporting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Annual Compliance/Program Management/Financial Monitoring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86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6"/>
            <a:ext cx="9144000" cy="934810"/>
          </a:xfrm>
        </p:spPr>
        <p:txBody>
          <a:bodyPr>
            <a:normAutofit/>
          </a:bodyPr>
          <a:lstStyle/>
          <a:p>
            <a:r>
              <a:rPr lang="en-US" sz="4800" b="1" u="sng" dirty="0">
                <a:solidFill>
                  <a:srgbClr val="002060"/>
                </a:solidFill>
                <a:latin typeface="Verdana Pro"/>
              </a:rPr>
              <a:t>Procurement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2149" y="2521131"/>
            <a:ext cx="10306594" cy="3248298"/>
          </a:xfrm>
        </p:spPr>
        <p:txBody>
          <a:bodyPr>
            <a:normAutofit fontScale="92500" lnSpcReduction="10000"/>
          </a:bodyPr>
          <a:lstStyle/>
          <a:p>
            <a:pPr marL="566928" indent="-4572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0066"/>
                </a:solidFill>
                <a:latin typeface="Trebuchet MS" pitchFamily="34" charset="0"/>
                <a:cs typeface="Tunga" pitchFamily="34" charset="0"/>
              </a:rPr>
              <a:t>There are four methods of procurement that are identified in the federal regulations: </a:t>
            </a:r>
          </a:p>
          <a:p>
            <a:pPr marL="754380" lvl="1" indent="-3429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66"/>
                </a:solidFill>
                <a:latin typeface="Trebuchet MS" pitchFamily="34" charset="0"/>
              </a:rPr>
              <a:t>Small purchase procedure for goods/services </a:t>
            </a:r>
            <a:r>
              <a:rPr lang="en-US" dirty="0">
                <a:solidFill>
                  <a:srgbClr val="FF0000"/>
                </a:solidFill>
                <a:latin typeface="Trebuchet MS" pitchFamily="34" charset="0"/>
              </a:rPr>
              <a:t>($100,000 or less)</a:t>
            </a:r>
          </a:p>
          <a:p>
            <a:pPr marL="754380" lvl="1" indent="-3429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66"/>
                </a:solidFill>
                <a:latin typeface="Trebuchet MS" pitchFamily="34" charset="0"/>
              </a:rPr>
              <a:t>Sealed bids (</a:t>
            </a:r>
            <a:r>
              <a:rPr lang="en-US" dirty="0">
                <a:solidFill>
                  <a:srgbClr val="FF0000"/>
                </a:solidFill>
                <a:latin typeface="Trebuchet MS" pitchFamily="34" charset="0"/>
              </a:rPr>
              <a:t>all construction contracts or goods costing over $100,000)</a:t>
            </a:r>
            <a:endParaRPr lang="en-US" dirty="0">
              <a:solidFill>
                <a:srgbClr val="000066"/>
              </a:solidFill>
              <a:latin typeface="Trebuchet MS" pitchFamily="34" charset="0"/>
            </a:endParaRPr>
          </a:p>
          <a:p>
            <a:pPr marL="754380" lvl="1" indent="-3429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66"/>
                </a:solidFill>
                <a:latin typeface="Trebuchet MS" pitchFamily="34" charset="0"/>
              </a:rPr>
              <a:t>Competitive proposals</a:t>
            </a:r>
          </a:p>
          <a:p>
            <a:pPr marL="754380" lvl="1" indent="-3429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66"/>
                </a:solidFill>
                <a:latin typeface="Trebuchet MS" pitchFamily="34" charset="0"/>
              </a:rPr>
              <a:t>Non-competitive proposals</a:t>
            </a:r>
          </a:p>
          <a:p>
            <a:pPr marL="566928" indent="-4572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0066"/>
                </a:solidFill>
                <a:latin typeface="Trebuchet MS" pitchFamily="34" charset="0"/>
              </a:rPr>
              <a:t>Debarred, Suspended or Ineligible Contractors (570.609)</a:t>
            </a:r>
          </a:p>
          <a:p>
            <a:pPr marL="566928" indent="-457200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0066"/>
                </a:solidFill>
                <a:latin typeface="Trebuchet MS" pitchFamily="34" charset="0"/>
              </a:rPr>
              <a:t>Uniform Administrative Requirements (570.610)</a:t>
            </a:r>
          </a:p>
          <a:p>
            <a:pPr marL="342900" lvl="2" indent="-342900">
              <a:buClr>
                <a:srgbClr val="00206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66"/>
                </a:solidFill>
                <a:latin typeface="Trebuchet MS" pitchFamily="34" charset="0"/>
              </a:rPr>
              <a:t>Minority &amp; Women’s Business Enterprise Outreach (570.602)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7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96174"/>
            <a:ext cx="9144000" cy="1078501"/>
          </a:xfrm>
        </p:spPr>
        <p:txBody>
          <a:bodyPr>
            <a:normAutofit/>
          </a:bodyPr>
          <a:lstStyle/>
          <a:p>
            <a:r>
              <a:rPr lang="en-US" sz="4800" b="1" u="sng" dirty="0">
                <a:solidFill>
                  <a:srgbClr val="002060"/>
                </a:solidFill>
                <a:latin typeface="Verdana Pro"/>
              </a:rPr>
              <a:t>Contract Requirements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0027" y="2570912"/>
            <a:ext cx="9514114" cy="2808513"/>
          </a:xfrm>
        </p:spPr>
        <p:txBody>
          <a:bodyPr/>
          <a:lstStyle/>
          <a:p>
            <a:pPr marL="566928" indent="-4572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0066"/>
                </a:solidFill>
                <a:latin typeface="Trebuchet MS" pitchFamily="34" charset="0"/>
              </a:rPr>
              <a:t>Sub-recipient Written Agreement required</a:t>
            </a:r>
          </a:p>
          <a:p>
            <a:pPr marL="744728" lvl="1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66"/>
                </a:solidFill>
                <a:latin typeface="Trebuchet MS" pitchFamily="34" charset="0"/>
              </a:rPr>
              <a:t>Beginning and Ending Period</a:t>
            </a:r>
          </a:p>
          <a:p>
            <a:pPr marL="744728" lvl="1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66"/>
                </a:solidFill>
                <a:latin typeface="Trebuchet MS" pitchFamily="34" charset="0"/>
              </a:rPr>
              <a:t>Scope of Services</a:t>
            </a:r>
          </a:p>
          <a:p>
            <a:pPr marL="744728" lvl="1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66"/>
                </a:solidFill>
                <a:latin typeface="Trebuchet MS" pitchFamily="34" charset="0"/>
              </a:rPr>
              <a:t>Project Budget and Budget Narrative</a:t>
            </a:r>
          </a:p>
          <a:p>
            <a:pPr marL="744728" lvl="1" indent="-3429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66"/>
                </a:solidFill>
                <a:latin typeface="Trebuchet MS" pitchFamily="34" charset="0"/>
              </a:rPr>
              <a:t>Performance and Activity Schedule</a:t>
            </a:r>
          </a:p>
          <a:p>
            <a:pPr marL="566928" indent="-45720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0066"/>
                </a:solidFill>
                <a:latin typeface="Trebuchet MS" pitchFamily="34" charset="0"/>
              </a:rPr>
              <a:t>Other Federal Regulations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222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76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6"/>
            <a:ext cx="9144000" cy="147796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u="sng" dirty="0">
                <a:solidFill>
                  <a:srgbClr val="002060"/>
                </a:solidFill>
                <a:latin typeface="Verdana Pro"/>
              </a:rPr>
              <a:t>Other Federal Requirements:</a:t>
            </a:r>
            <a:r>
              <a:rPr lang="en-US" sz="4000" b="1" u="sng" dirty="0"/>
              <a:t/>
            </a:r>
            <a:br>
              <a:rPr lang="en-US" sz="4000" b="1" u="sng" dirty="0"/>
            </a:br>
            <a:r>
              <a:rPr lang="en-US" sz="4000" b="1" u="sng" dirty="0">
                <a:solidFill>
                  <a:srgbClr val="002060"/>
                </a:solidFill>
                <a:latin typeface="Verdana Pro"/>
              </a:rPr>
              <a:t>24 CFR 570.600-614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577" y="2844466"/>
            <a:ext cx="10737669" cy="283464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Affirmatively Further Fair Housing ( 570.601)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Equal Opportunity and Prohibition Against Discrimination (570.602)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Labor Standards/Davis Bacon (570.603)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Environmental Review (National Environmental Policy Act) (570.604)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Employment and Contracting Opportunities ( 570.607)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Conflict of Interest Provisions (570.611)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Review and Public Comment for Entitlement Programs (570.612)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  Architectural Barriers and Act and ADA (570.614)</a:t>
            </a:r>
          </a:p>
        </p:txBody>
      </p:sp>
    </p:spTree>
    <p:extLst>
      <p:ext uri="{BB962C8B-B14F-4D97-AF65-F5344CB8AC3E}">
        <p14:creationId xmlns:p14="http://schemas.microsoft.com/office/powerpoint/2010/main" val="2604257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6"/>
            <a:ext cx="9144000" cy="987061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rgbClr val="002060"/>
                </a:solidFill>
                <a:latin typeface="Verdana Pro"/>
              </a:rPr>
              <a:t>Technical Assistance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2703" y="2272937"/>
            <a:ext cx="10306594" cy="34094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2060"/>
                </a:solidFill>
              </a:rPr>
              <a:t>HOPWA program questions can be directed to: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2060"/>
                </a:solidFill>
              </a:rPr>
              <a:t>Payton Simmons, Program Compliance Specialist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2060"/>
                </a:solidFill>
              </a:rPr>
              <a:t>payton.simmons@columbiasc.gov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2060"/>
                </a:solidFill>
              </a:rPr>
              <a:t>(803)545-3046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2060"/>
                </a:solidFill>
              </a:rPr>
              <a:t>For Zoom Grants technical questions-Assistance Helpline 866-323-5404 ext. 2</a:t>
            </a:r>
          </a:p>
        </p:txBody>
      </p:sp>
    </p:spTree>
    <p:extLst>
      <p:ext uri="{BB962C8B-B14F-4D97-AF65-F5344CB8AC3E}">
        <p14:creationId xmlns:p14="http://schemas.microsoft.com/office/powerpoint/2010/main" val="1995360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6"/>
            <a:ext cx="9144000" cy="1000124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rgbClr val="002060"/>
                </a:solidFill>
                <a:latin typeface="Verdana Pro"/>
              </a:rPr>
              <a:t>Contacts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5200" y="2286000"/>
            <a:ext cx="10185400" cy="3390900"/>
          </a:xfrm>
        </p:spPr>
        <p:txBody>
          <a:bodyPr>
            <a:normAutofit fontScale="70000" lnSpcReduction="20000"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City staff is available to address any questions or concerns related</a:t>
            </a:r>
          </a:p>
          <a:p>
            <a:r>
              <a:rPr lang="en-US" dirty="0">
                <a:solidFill>
                  <a:srgbClr val="002060"/>
                </a:solidFill>
              </a:rPr>
              <a:t>to the 2025‐2026 NOFA and funding applications.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City of Columbia Community Development Department</a:t>
            </a:r>
          </a:p>
          <a:p>
            <a:r>
              <a:rPr lang="en-US" dirty="0">
                <a:solidFill>
                  <a:srgbClr val="002060"/>
                </a:solidFill>
              </a:rPr>
              <a:t>1401 Main Street, 4th Floor</a:t>
            </a:r>
          </a:p>
          <a:p>
            <a:r>
              <a:rPr lang="en-US" dirty="0">
                <a:solidFill>
                  <a:srgbClr val="002060"/>
                </a:solidFill>
              </a:rPr>
              <a:t>Columbia, SC 29201</a:t>
            </a:r>
          </a:p>
          <a:p>
            <a:r>
              <a:rPr lang="en-US" dirty="0">
                <a:solidFill>
                  <a:srgbClr val="002060"/>
                </a:solidFill>
              </a:rPr>
              <a:t>Main Phone: (803) 545-3373 Fax: (803) 255-8912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Dollie Herron, CD Administrator (803) 545-3371</a:t>
            </a:r>
          </a:p>
          <a:p>
            <a:r>
              <a:rPr lang="en-US" dirty="0">
                <a:solidFill>
                  <a:srgbClr val="002060"/>
                </a:solidFill>
              </a:rPr>
              <a:t>Payton Simmons, Program Compliance Specialist (803) 545-3046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89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2fff38-dd3e-4a3f-bbb4-e759e7ceca17">
      <Terms xmlns="http://schemas.microsoft.com/office/infopath/2007/PartnerControls"/>
    </lcf76f155ced4ddcb4097134ff3c332f>
    <_ip_UnifiedCompliancePolicyUIAction xmlns="http://schemas.microsoft.com/sharepoint/v3" xsi:nil="true"/>
    <TaxCatchAll xmlns="384f2a8a-eab1-4cfd-81f5-bcc8493dadd7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A6CA5F2858AD43BD378DE983467A63" ma:contentTypeVersion="17" ma:contentTypeDescription="Create a new document." ma:contentTypeScope="" ma:versionID="be189fe5c2fa6761cf21a1153c4e5788">
  <xsd:schema xmlns:xsd="http://www.w3.org/2001/XMLSchema" xmlns:xs="http://www.w3.org/2001/XMLSchema" xmlns:p="http://schemas.microsoft.com/office/2006/metadata/properties" xmlns:ns1="http://schemas.microsoft.com/sharepoint/v3" xmlns:ns2="382fff38-dd3e-4a3f-bbb4-e759e7ceca17" xmlns:ns3="384f2a8a-eab1-4cfd-81f5-bcc8493dadd7" targetNamespace="http://schemas.microsoft.com/office/2006/metadata/properties" ma:root="true" ma:fieldsID="967defd3803c690dae2c4ba7d80e6ccc" ns1:_="" ns2:_="" ns3:_="">
    <xsd:import namespace="http://schemas.microsoft.com/sharepoint/v3"/>
    <xsd:import namespace="382fff38-dd3e-4a3f-bbb4-e759e7ceca17"/>
    <xsd:import namespace="384f2a8a-eab1-4cfd-81f5-bcc8493da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fff38-dd3e-4a3f-bbb4-e759e7ceca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6724cfb-9baf-481f-b42c-d2f3e9e44d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4f2a8a-eab1-4cfd-81f5-bcc8493dadd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e124d35-4151-4ea4-a9bb-57fad4a6f205}" ma:internalName="TaxCatchAll" ma:showField="CatchAllData" ma:web="384f2a8a-eab1-4cfd-81f5-bcc8493dad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FC76FB-0F5F-41C9-830F-ABCFD69BDF9E}">
  <ds:schemaRefs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384f2a8a-eab1-4cfd-81f5-bcc8493dadd7"/>
    <ds:schemaRef ds:uri="382fff38-dd3e-4a3f-bbb4-e759e7ceca17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7B9FC60-3E74-46F6-B314-109C2904C9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E416B0-94AA-4DF6-B69C-D57AA9BCA9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82fff38-dd3e-4a3f-bbb4-e759e7ceca17"/>
    <ds:schemaRef ds:uri="384f2a8a-eab1-4cfd-81f5-bcc8493dad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596</Words>
  <Application>Microsoft Office PowerPoint</Application>
  <PresentationFormat>Widescreen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Trebuchet MS</vt:lpstr>
      <vt:lpstr>Tunga</vt:lpstr>
      <vt:lpstr>Verdana Pro</vt:lpstr>
      <vt:lpstr>Verdana Pro Cond</vt:lpstr>
      <vt:lpstr>Wingdings</vt:lpstr>
      <vt:lpstr>Office Theme</vt:lpstr>
      <vt:lpstr>Housing Opportunities for Persons With AIDS (HOPWA) Fiscal Year 2026 - 2027</vt:lpstr>
      <vt:lpstr>HOPWA Guidelines Manual Overview</vt:lpstr>
      <vt:lpstr>HOPWA “Entitlement” Program</vt:lpstr>
      <vt:lpstr>City’s HOPWA Program Priorities 2025-2029 Consolidated Plan</vt:lpstr>
      <vt:lpstr>Funding</vt:lpstr>
      <vt:lpstr>2026 - 2027 Funding Process</vt:lpstr>
      <vt:lpstr>Funding Process continued…</vt:lpstr>
      <vt:lpstr>Selection Process</vt:lpstr>
      <vt:lpstr>Financial Management and Reporting</vt:lpstr>
      <vt:lpstr>Procurement</vt:lpstr>
      <vt:lpstr>Contract Requirements</vt:lpstr>
      <vt:lpstr>Other Federal Requirements: 24 CFR 570.600-614</vt:lpstr>
      <vt:lpstr>Technical Assistance</vt:lpstr>
      <vt:lpstr>Contacts</vt:lpstr>
    </vt:vector>
  </TitlesOfParts>
  <Company>City of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Chandler, Anukkah L</dc:creator>
  <cp:lastModifiedBy>Simmons, Payton K</cp:lastModifiedBy>
  <cp:revision>47</cp:revision>
  <cp:lastPrinted>2024-12-10T15:17:57Z</cp:lastPrinted>
  <dcterms:created xsi:type="dcterms:W3CDTF">2024-04-29T20:59:41Z</dcterms:created>
  <dcterms:modified xsi:type="dcterms:W3CDTF">2025-12-08T15:08:20Z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0x01010097A6CA5F2858AD43BD378DE983467A63</vt:lpwstr>
  </property>
  <property fmtid="{D5CDD505-2E9C-101B-9397-08002B2CF9AE}" pid="3" name="MediaServiceImageTags">
    <vt:lpwstr/>
  </property>
</Properties>
</file>